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60" r:id="rId4"/>
    <p:sldId id="259" r:id="rId5"/>
    <p:sldId id="263" r:id="rId6"/>
    <p:sldId id="262" r:id="rId7"/>
    <p:sldId id="261" r:id="rId8"/>
    <p:sldId id="265" r:id="rId9"/>
    <p:sldId id="264" r:id="rId10"/>
    <p:sldId id="266" r:id="rId11"/>
    <p:sldId id="269" r:id="rId12"/>
    <p:sldId id="268" r:id="rId13"/>
    <p:sldId id="272" r:id="rId14"/>
    <p:sldId id="267" r:id="rId15"/>
    <p:sldId id="271" r:id="rId16"/>
    <p:sldId id="270" r:id="rId17"/>
    <p:sldId id="276" r:id="rId18"/>
    <p:sldId id="273" r:id="rId19"/>
    <p:sldId id="275" r:id="rId20"/>
    <p:sldId id="277" r:id="rId21"/>
    <p:sldId id="278" r:id="rId22"/>
    <p:sldId id="279" r:id="rId23"/>
    <p:sldId id="280" r:id="rId24"/>
    <p:sldId id="274" r:id="rId25"/>
    <p:sldId id="281" r:id="rId26"/>
    <p:sldId id="282" r:id="rId27"/>
    <p:sldId id="283" r:id="rId28"/>
    <p:sldId id="284" r:id="rId29"/>
  </p:sldIdLst>
  <p:sldSz cx="9144000" cy="6858000" type="screen4x3"/>
  <p:notesSz cx="6881813" cy="100155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26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r">
              <a:defRPr sz="1300"/>
            </a:lvl1pPr>
          </a:lstStyle>
          <a:p>
            <a:fld id="{8DA90E8B-4918-497B-8614-E965C34F970C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06975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51" tIns="48276" rIns="96551" bIns="4827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182" y="4757381"/>
            <a:ext cx="5505450" cy="4506992"/>
          </a:xfrm>
          <a:prstGeom prst="rect">
            <a:avLst/>
          </a:prstGeom>
        </p:spPr>
        <p:txBody>
          <a:bodyPr vert="horz" lIns="96551" tIns="48276" rIns="96551" bIns="4827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3023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98102" y="9513023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r">
              <a:defRPr sz="1300"/>
            </a:lvl1pPr>
          </a:lstStyle>
          <a:p>
            <a:fld id="{6A42BB84-121A-4696-85B0-0D2B361C63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143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8AAE043-6E8D-4CAA-B7AC-5175ADCAEA3B}" type="slidenum">
              <a:rPr lang="ru-RU" smtClean="0"/>
              <a:pPr/>
              <a:t>17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091318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6B3D-497E-47F8-905A-45C4E12560C5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7F5E8-0F85-4E1F-B14A-0AFA99D1DE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6B3D-497E-47F8-905A-45C4E12560C5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7F5E8-0F85-4E1F-B14A-0AFA99D1DE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6B3D-497E-47F8-905A-45C4E12560C5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7F5E8-0F85-4E1F-B14A-0AFA99D1DE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6B3D-497E-47F8-905A-45C4E12560C5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7F5E8-0F85-4E1F-B14A-0AFA99D1DE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6B3D-497E-47F8-905A-45C4E12560C5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7F5E8-0F85-4E1F-B14A-0AFA99D1DE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6B3D-497E-47F8-905A-45C4E12560C5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7F5E8-0F85-4E1F-B14A-0AFA99D1DE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6B3D-497E-47F8-905A-45C4E12560C5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7F5E8-0F85-4E1F-B14A-0AFA99D1DE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6B3D-497E-47F8-905A-45C4E12560C5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7F5E8-0F85-4E1F-B14A-0AFA99D1DE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6B3D-497E-47F8-905A-45C4E12560C5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7F5E8-0F85-4E1F-B14A-0AFA99D1DE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6B3D-497E-47F8-905A-45C4E12560C5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7F5E8-0F85-4E1F-B14A-0AFA99D1DE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6B3D-497E-47F8-905A-45C4E12560C5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7F5E8-0F85-4E1F-B14A-0AFA99D1DE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66B3D-497E-47F8-905A-45C4E12560C5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7F5E8-0F85-4E1F-B14A-0AFA99D1DE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иолетовый8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43408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Родителям о курсе ОРКСЭ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иолетовый8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14"/>
          <p:cNvSpPr>
            <a:spLocks noGrp="1" noChangeArrowheads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Georgia" pitchFamily="18" charset="0"/>
              </a:rPr>
              <a:t>Блок 2.Основы традиционных религий и светской этики </a:t>
            </a:r>
            <a:br>
              <a:rPr lang="ru-RU" sz="2800" dirty="0" smtClean="0">
                <a:latin typeface="Georgia" pitchFamily="18" charset="0"/>
              </a:rPr>
            </a:br>
            <a:endParaRPr lang="ru-RU" sz="2800" dirty="0" smtClean="0">
              <a:latin typeface="Georgia" pitchFamily="18" charset="0"/>
            </a:endParaRPr>
          </a:p>
        </p:txBody>
      </p:sp>
      <p:sp>
        <p:nvSpPr>
          <p:cNvPr id="4" name="Rectangle 15"/>
          <p:cNvSpPr txBox="1">
            <a:spLocks noChangeArrowheads="1"/>
          </p:cNvSpPr>
          <p:nvPr/>
        </p:nvSpPr>
        <p:spPr>
          <a:xfrm>
            <a:off x="1357313" y="1066800"/>
            <a:ext cx="7467600" cy="5791200"/>
          </a:xfrm>
          <a:prstGeom prst="rect">
            <a:avLst/>
          </a:prstGeom>
          <a:noFill/>
        </p:spPr>
        <p:txBody>
          <a:bodyPr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ebdings" pitchFamily="18" charset="2"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Предусматривает разделение учащихся по группам для изучения избранного модуля.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В ходе изучения второго блока учащиеся должны получить системные знания о культуре православия, культуре ислама, культуре буддизма, культуре иудаизма, других мировых религий, а также о светской этике.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Второй блок завершается подведением итогов по пройденному материалу и несложными творческими работами.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ebdings" pitchFamily="18" charset="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 descr="C41-2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08520" y="3501008"/>
            <a:ext cx="1890427" cy="3356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иолетовый8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14"/>
          <p:cNvSpPr>
            <a:spLocks noGrp="1" noChangeArrowheads="1"/>
          </p:cNvSpPr>
          <p:nvPr>
            <p:ph type="title"/>
          </p:nvPr>
        </p:nvSpPr>
        <p:spPr>
          <a:xfrm>
            <a:off x="611560" y="116632"/>
            <a:ext cx="7715304" cy="86834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Georgia" pitchFamily="18" charset="0"/>
              </a:rPr>
              <a:t>Блок 3.Традиционные религии и этика в России </a:t>
            </a:r>
          </a:p>
        </p:txBody>
      </p:sp>
      <p:sp>
        <p:nvSpPr>
          <p:cNvPr id="4" name="Rectangle 15"/>
          <p:cNvSpPr txBox="1">
            <a:spLocks noChangeArrowheads="1"/>
          </p:cNvSpPr>
          <p:nvPr/>
        </p:nvSpPr>
        <p:spPr>
          <a:xfrm>
            <a:off x="179512" y="908720"/>
            <a:ext cx="7467600" cy="5791200"/>
          </a:xfrm>
          <a:prstGeom prst="rect">
            <a:avLst/>
          </a:prstGeom>
          <a:noFill/>
        </p:spPr>
        <p:txBody>
          <a:bodyPr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ebdings" pitchFamily="18" charset="2"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Продолжается раздельное обучение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Продолжается знакомство учащихся с общими основами религий и этики, но уже с учетом культурно-исторических особенностей нашей страны и конкретного региона, где проживает семья обучающегося.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В содержании блока большое место занимает семья, ценности семейной жизни.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Тема Родины, патриотизма, гражданственности, любви к родной земле служения Отечеству определяет направленность большинства тем этого блока как в историческом, так и в современном контекстах.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ebdings" pitchFamily="18" charset="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 descr="Преподобный Несто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74328" y="4365104"/>
            <a:ext cx="1869672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иолетовый8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14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929718" cy="922114"/>
          </a:xfrm>
        </p:spPr>
        <p:txBody>
          <a:bodyPr>
            <a:noAutofit/>
          </a:bodyPr>
          <a:lstStyle/>
          <a:p>
            <a:pPr marL="536575" algn="l"/>
            <a:r>
              <a:rPr lang="ru-RU" sz="3200" dirty="0" smtClean="0">
                <a:latin typeface="Georgia" pitchFamily="18" charset="0"/>
              </a:rPr>
              <a:t>       Блок 4. Духовные традиции многонационального народа России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225689"/>
            <a:ext cx="760719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Georgia" pitchFamily="18" charset="0"/>
              </a:rPr>
              <a:t>Учащиеся одного класса работают вместе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Georgia" pitchFamily="18" charset="0"/>
              </a:rPr>
              <a:t>Происходит презентация индивидуальных и коллективных творческих проектов:</a:t>
            </a:r>
          </a:p>
          <a:p>
            <a:r>
              <a:rPr lang="ru-RU" sz="2000" dirty="0" smtClean="0">
                <a:latin typeface="Georgia" pitchFamily="18" charset="0"/>
              </a:rPr>
              <a:t> «Как я понимаю православие?»,  «Ислам – религия мира»,</a:t>
            </a:r>
          </a:p>
          <a:p>
            <a:r>
              <a:rPr lang="ru-RU" sz="2000" dirty="0" smtClean="0">
                <a:latin typeface="Georgia" pitchFamily="18" charset="0"/>
              </a:rPr>
              <a:t> «Как я понимаю буддизм?»,  «Нравственные нормы иудаизма»,  «С чего начинается Родина?»,</a:t>
            </a:r>
          </a:p>
          <a:p>
            <a:r>
              <a:rPr lang="ru-RU" sz="2000" dirty="0" smtClean="0">
                <a:latin typeface="Georgia" pitchFamily="18" charset="0"/>
              </a:rPr>
              <a:t> «Герои России»,  «Вклад моей семьи в благополучие и процветание Отечества (труд, ратный подвиг, творчество и т.п.)», </a:t>
            </a:r>
          </a:p>
          <a:p>
            <a:r>
              <a:rPr lang="ru-RU" sz="2000" dirty="0" smtClean="0">
                <a:latin typeface="Georgia" pitchFamily="18" charset="0"/>
              </a:rPr>
              <a:t>Обучающиеся получают возможность ознакомиться с основным содержанием всех 6 модулей, узнать от своих одноклассников о других духовных традициях, сравнить, содержание сходных тем по всем модулям, составить целостное представление о многообразии и единстве духовных традиций многонационального народа России. Блок завершается школьно-семейным мероприятием </a:t>
            </a:r>
            <a:r>
              <a:rPr lang="ru-RU" sz="2000" b="1" i="1" dirty="0" smtClean="0">
                <a:latin typeface="Georgia" pitchFamily="18" charset="0"/>
              </a:rPr>
              <a:t>«Диалог культур во имя гражданского мира и согласия».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иолетовый8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1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Georgia" pitchFamily="18" charset="0"/>
              </a:rPr>
              <a:t>Результат освоения ОРКСЭ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412776"/>
            <a:ext cx="7776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>
                <a:latin typeface="Georgia" pitchFamily="18" charset="0"/>
              </a:rPr>
              <a:t>Школьниками должны быть усвоены следующие смыслы: </a:t>
            </a:r>
          </a:p>
          <a:p>
            <a:pPr>
              <a:buNone/>
            </a:pPr>
            <a:r>
              <a:rPr lang="ru-RU" sz="2400" b="1" i="1" dirty="0" smtClean="0">
                <a:latin typeface="Georgia" pitchFamily="18" charset="0"/>
              </a:rPr>
              <a:t>каждая духовная культура имеет собственный контекст и свою логику, </a:t>
            </a:r>
          </a:p>
          <a:p>
            <a:pPr>
              <a:buNone/>
            </a:pPr>
            <a:r>
              <a:rPr lang="ru-RU" sz="2400" b="1" i="1" dirty="0" smtClean="0">
                <a:latin typeface="Georgia" pitchFamily="18" charset="0"/>
              </a:rPr>
              <a:t>ни одна культура не может быть лучше другой, поскольку обладает значимым для развития человечества ценностным содержанием.</a:t>
            </a:r>
          </a:p>
        </p:txBody>
      </p:sp>
      <p:pic>
        <p:nvPicPr>
          <p:cNvPr id="21506" name="Picture 2" descr="http://im8-tub-ru.yandex.net/i?id=315168606-52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3640" y="4487005"/>
            <a:ext cx="3240360" cy="2370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иолетовый8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14"/>
          <p:cNvSpPr>
            <a:spLocks noGrp="1" noChangeArrowheads="1"/>
          </p:cNvSpPr>
          <p:nvPr>
            <p:ph type="title"/>
          </p:nvPr>
        </p:nvSpPr>
        <p:spPr>
          <a:xfrm>
            <a:off x="1285852" y="274638"/>
            <a:ext cx="7400948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Georgia" pitchFamily="18" charset="0"/>
              </a:rPr>
              <a:t>Основные условия воспитания духовно-нравственной личности младшего школьника при изучении ОРКСЭ выступают:</a:t>
            </a:r>
          </a:p>
        </p:txBody>
      </p:sp>
      <p:sp>
        <p:nvSpPr>
          <p:cNvPr id="6" name="Rectangle 15"/>
          <p:cNvSpPr txBox="1">
            <a:spLocks noChangeArrowheads="1"/>
          </p:cNvSpPr>
          <p:nvPr/>
        </p:nvSpPr>
        <p:spPr>
          <a:xfrm>
            <a:off x="467544" y="1066800"/>
            <a:ext cx="8357369" cy="5791200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ebdings" pitchFamily="18" charset="2"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организация работы средствами духовно-нравственного воспитания в рамках изучения курса как на уроке, так и во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внеучебной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 деятельности;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практическая деятельность, направленная на формирование способности к сопереживанию, состраданию, любви, бескорыстной заботе, восхищению, которые составляют основу духовности;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поддержка семьи, привлечение родных и близких учащихся к учебной и внеурочной деятельности в рамках курса.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ebdings" pitchFamily="18" charset="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иолетовый8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1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Georgia" pitchFamily="18" charset="0"/>
              </a:rPr>
              <a:t>Основные средства:</a:t>
            </a:r>
          </a:p>
        </p:txBody>
      </p:sp>
      <p:sp>
        <p:nvSpPr>
          <p:cNvPr id="4" name="Rectangle 15"/>
          <p:cNvSpPr txBox="1">
            <a:spLocks noChangeArrowheads="1"/>
          </p:cNvSpPr>
          <p:nvPr/>
        </p:nvSpPr>
        <p:spPr>
          <a:xfrm>
            <a:off x="467544" y="1066800"/>
            <a:ext cx="7467600" cy="5791200"/>
          </a:xfrm>
          <a:prstGeom prst="rect">
            <a:avLst/>
          </a:prstGeom>
          <a:noFill/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ebdings" pitchFamily="18" charset="2"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ebdings" pitchFamily="18" charset="2"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учебные пособия по курсу, адресованные младшим школьникам,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слово учителя и родителей,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стиль взаимоотношений учителя с учеником,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средства наглядности,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иллюстративный материал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ebdings" pitchFamily="18" charset="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1" y="3906005"/>
            <a:ext cx="3491880" cy="2951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иолетовый8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14"/>
          <p:cNvSpPr>
            <a:spLocks noGrp="1" noChangeArrowheads="1"/>
          </p:cNvSpPr>
          <p:nvPr>
            <p:ph type="title"/>
          </p:nvPr>
        </p:nvSpPr>
        <p:spPr>
          <a:xfrm>
            <a:off x="827584" y="116632"/>
            <a:ext cx="7211144" cy="850106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Georgia" pitchFamily="18" charset="0"/>
              </a:rPr>
              <a:t>Мифы, которые сопровождают введение нового предмета</a:t>
            </a:r>
          </a:p>
        </p:txBody>
      </p:sp>
      <p:sp>
        <p:nvSpPr>
          <p:cNvPr id="4" name="Rectangle 15"/>
          <p:cNvSpPr txBox="1">
            <a:spLocks noChangeArrowheads="1"/>
          </p:cNvSpPr>
          <p:nvPr/>
        </p:nvSpPr>
        <p:spPr>
          <a:xfrm>
            <a:off x="827584" y="980728"/>
            <a:ext cx="7467600" cy="5572140"/>
          </a:xfrm>
          <a:prstGeom prst="rect">
            <a:avLst/>
          </a:prstGeom>
          <a:noFill/>
        </p:spPr>
        <p:txBody>
          <a:bodyPr>
            <a:normAutofit fontScale="5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ebdings" pitchFamily="18" charset="2"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</a:rPr>
              <a:t>Миф 1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</a:rPr>
              <a:t>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</a:rPr>
              <a:t>– </a:t>
            </a:r>
            <a:r>
              <a:rPr kumimoji="0" lang="ru-RU" sz="4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в школу придут священнослужители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    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В статье 14 Конституции РФ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говорится о том, что </a:t>
            </a:r>
            <a:r>
              <a:rPr kumimoji="0" lang="ru-RU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религиозные объединения отделены от государства и равны перед законом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     В государственных и муниципальных общеобразовательных школах </a:t>
            </a:r>
            <a:r>
              <a:rPr kumimoji="0" lang="ru-RU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в качестве учителей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могут работать лица, имеющие специальное </a:t>
            </a:r>
            <a:r>
              <a:rPr kumimoji="0" lang="ru-RU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педагогическое образование и профессионально, на постоянной основе занимающиеся обучением и воспитанием школьников.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noProof="0" dirty="0" smtClean="0">
                <a:latin typeface="Georgia" pitchFamily="18" charset="0"/>
              </a:rPr>
              <a:t>     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Приход в государственные и муниципальные школы священнослужителей исключен положениями Конституции РФ, а также существующими нормами профессионально-педагогической деятельности.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21 июля 2009 г., Президент России Д.А. Медведев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подчеркнул,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Georgia" pitchFamily="18" charset="0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что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преподавать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предмет «Основы религиозных культур и светской этики» будут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Georgia" pitchFamily="18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светские педагоги.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4"/>
          <p:cNvSpPr>
            <a:spLocks noGrp="1" noChangeArrowheads="1"/>
          </p:cNvSpPr>
          <p:nvPr>
            <p:ph type="title"/>
          </p:nvPr>
        </p:nvSpPr>
        <p:spPr>
          <a:xfrm>
            <a:off x="1259632" y="274638"/>
            <a:ext cx="7427168" cy="85010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Миф 2 – новый предмет будет иметь </a:t>
            </a:r>
            <a:r>
              <a:rPr lang="ru-RU" sz="2800" b="1" dirty="0" err="1" smtClean="0">
                <a:solidFill>
                  <a:schemeClr val="bg1"/>
                </a:solidFill>
              </a:rPr>
              <a:t>вероучительный</a:t>
            </a:r>
            <a:r>
              <a:rPr lang="ru-RU" sz="2800" b="1" dirty="0" smtClean="0">
                <a:solidFill>
                  <a:schemeClr val="bg1"/>
                </a:solidFill>
              </a:rPr>
              <a:t>, миссионерский характер</a:t>
            </a:r>
            <a:endParaRPr lang="ru-RU" sz="2800" dirty="0" smtClean="0">
              <a:solidFill>
                <a:schemeClr val="bg1"/>
              </a:solidFill>
            </a:endParaRPr>
          </a:p>
        </p:txBody>
      </p:sp>
      <p:sp>
        <p:nvSpPr>
          <p:cNvPr id="3076" name="Rectangle 15"/>
          <p:cNvSpPr>
            <a:spLocks noGrp="1" noChangeArrowheads="1"/>
          </p:cNvSpPr>
          <p:nvPr>
            <p:ph idx="1"/>
          </p:nvPr>
        </p:nvSpPr>
        <p:spPr>
          <a:xfrm>
            <a:off x="1371600" y="1119642"/>
            <a:ext cx="7467600" cy="5791200"/>
          </a:xfrm>
          <a:noFill/>
        </p:spPr>
        <p:txBody>
          <a:bodyPr>
            <a:normAutofit/>
          </a:bodyPr>
          <a:lstStyle/>
          <a:p>
            <a:pPr eaLnBrk="1" hangingPunct="1">
              <a:buFont typeface="Webdings" pitchFamily="18" charset="2"/>
              <a:buNone/>
            </a:pPr>
            <a:endParaRPr lang="ru-RU" sz="15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dirty="0" smtClean="0"/>
              <a:t>	Содержание модулей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 «Основы православной культуры», «Основы исламской культуры», «Основы буддийской культуры», «Основы иудейской культуры» </a:t>
            </a:r>
          </a:p>
          <a:p>
            <a:pPr>
              <a:lnSpc>
                <a:spcPct val="80000"/>
              </a:lnSpc>
              <a:buNone/>
            </a:pPr>
            <a:r>
              <a:rPr lang="ru-RU" b="1" dirty="0" smtClean="0"/>
              <a:t>	не ориентировано на решение каких-либо миссионерских задач.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dirty="0" smtClean="0"/>
              <a:t>Содержание предмета </a:t>
            </a:r>
            <a:r>
              <a:rPr lang="ru-RU" b="1" dirty="0" smtClean="0"/>
              <a:t>не </a:t>
            </a:r>
            <a:r>
              <a:rPr lang="ru-RU" b="1" dirty="0" err="1" smtClean="0"/>
              <a:t>вероучительно</a:t>
            </a:r>
            <a:r>
              <a:rPr lang="ru-RU" dirty="0" smtClean="0"/>
              <a:t>, а представляет собой </a:t>
            </a:r>
            <a:r>
              <a:rPr lang="ru-RU" b="1" dirty="0" smtClean="0"/>
              <a:t>знание об исторических и культурологических основах определенной религии.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dirty="0" smtClean="0"/>
          </a:p>
          <a:p>
            <a:pPr eaLnBrk="1" hangingPunct="1">
              <a:buFont typeface="Webdings" pitchFamily="18" charset="2"/>
              <a:buNone/>
            </a:pPr>
            <a:endParaRPr lang="ru-RU" dirty="0" smtClean="0"/>
          </a:p>
        </p:txBody>
      </p:sp>
      <p:pic>
        <p:nvPicPr>
          <p:cNvPr id="16" name="Рисунок 15" descr="фиолетовый8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Rectangle 14"/>
          <p:cNvSpPr txBox="1">
            <a:spLocks noChangeArrowheads="1"/>
          </p:cNvSpPr>
          <p:nvPr/>
        </p:nvSpPr>
        <p:spPr>
          <a:xfrm>
            <a:off x="539552" y="116632"/>
            <a:ext cx="7427168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Миф 2 </a:t>
            </a: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– новый предмет будет иметь </a:t>
            </a:r>
            <a:r>
              <a:rPr kumimoji="0" lang="ru-RU" sz="28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вероучительный</a:t>
            </a: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, миссионерский характер</a:t>
            </a:r>
          </a:p>
        </p:txBody>
      </p:sp>
      <p:sp>
        <p:nvSpPr>
          <p:cNvPr id="30" name="Rectangle 15"/>
          <p:cNvSpPr txBox="1">
            <a:spLocks noChangeArrowheads="1"/>
          </p:cNvSpPr>
          <p:nvPr/>
        </p:nvSpPr>
        <p:spPr>
          <a:xfrm>
            <a:off x="539552" y="836712"/>
            <a:ext cx="8136904" cy="57912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ebdings" pitchFamily="18" charset="2"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Содержание модулей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 «Основы православной культуры», «Основы исламской культуры», «Основы буддийской культуры», «Основы иудейской культуры»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	не ориентировано на решение каких-либо миссионерских задач.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Содержание предмета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не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вероучительно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а представляет собой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знание об исторических и культурологических основах определенной религии.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ebdings" pitchFamily="18" charset="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39552" y="5229200"/>
            <a:ext cx="792088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>
                <a:latin typeface="Georgia" pitchFamily="18" charset="0"/>
              </a:rPr>
              <a:t>Выбор веры </a:t>
            </a:r>
            <a:r>
              <a:rPr lang="ru-RU" sz="2400" dirty="0" smtClean="0">
                <a:latin typeface="Georgia" pitchFamily="18" charset="0"/>
              </a:rPr>
              <a:t>– это </a:t>
            </a:r>
            <a:r>
              <a:rPr lang="ru-RU" sz="2400" b="1" dirty="0" smtClean="0">
                <a:latin typeface="Georgia" pitchFamily="18" charset="0"/>
              </a:rPr>
              <a:t>частное дело </a:t>
            </a:r>
            <a:r>
              <a:rPr lang="ru-RU" sz="2400" dirty="0" smtClean="0">
                <a:latin typeface="Georgia" pitchFamily="18" charset="0"/>
              </a:rPr>
              <a:t>гражданина, он может происходить только</a:t>
            </a:r>
            <a:r>
              <a:rPr lang="ru-RU" sz="2400" dirty="0" smtClean="0">
                <a:solidFill>
                  <a:srgbClr val="FF0066"/>
                </a:solidFill>
                <a:latin typeface="Georgia" pitchFamily="18" charset="0"/>
              </a:rPr>
              <a:t> </a:t>
            </a:r>
            <a:r>
              <a:rPr lang="ru-RU" sz="2400" b="1" dirty="0" smtClean="0">
                <a:latin typeface="Georgia" pitchFamily="18" charset="0"/>
              </a:rPr>
              <a:t>за пределами государственных и муниципальных школ.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иолетовый8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14"/>
          <p:cNvSpPr>
            <a:spLocks noGrp="1" noChangeArrowheads="1"/>
          </p:cNvSpPr>
          <p:nvPr>
            <p:ph type="title"/>
          </p:nvPr>
        </p:nvSpPr>
        <p:spPr>
          <a:xfrm>
            <a:off x="1331640" y="0"/>
            <a:ext cx="7812360" cy="99412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3100" b="1" dirty="0" smtClean="0">
                <a:latin typeface="Georgia" pitchFamily="18" charset="0"/>
              </a:rPr>
              <a:t>Миф 3 </a:t>
            </a:r>
            <a:r>
              <a:rPr lang="ru-RU" sz="3100" dirty="0" smtClean="0">
                <a:latin typeface="Georgia" pitchFamily="18" charset="0"/>
              </a:rPr>
              <a:t>– учеников одного класса поделят на группы, что приведет к конфликтам между ними.</a:t>
            </a:r>
          </a:p>
        </p:txBody>
      </p:sp>
      <p:sp>
        <p:nvSpPr>
          <p:cNvPr id="4" name="Rectangle 15"/>
          <p:cNvSpPr txBox="1">
            <a:spLocks noChangeArrowheads="1"/>
          </p:cNvSpPr>
          <p:nvPr/>
        </p:nvSpPr>
        <p:spPr>
          <a:xfrm>
            <a:off x="755576" y="1066800"/>
            <a:ext cx="7572405" cy="5791200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ebdings" pitchFamily="18" charset="2"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Модульное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построение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нового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учебного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предмета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реализует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право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гражданина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демократического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государства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на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свободный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выбор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и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отражает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особенность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России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как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великой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страны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 с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богатыми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 и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разнообразными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духовными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традициями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.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В каждой семье свои традиции, мировоззренческие или религиозные предпочтения.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Школа обязана их учитывать.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Но формальное разделение учащихся на группы не будет приводить к их духовному размежеванию.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ebdings" pitchFamily="18" charset="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иолетовый8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14"/>
          <p:cNvSpPr>
            <a:spLocks noGrp="1" noChangeArrowheads="1"/>
          </p:cNvSpPr>
          <p:nvPr>
            <p:ph type="title"/>
          </p:nvPr>
        </p:nvSpPr>
        <p:spPr>
          <a:xfrm>
            <a:off x="611560" y="260648"/>
            <a:ext cx="8286776" cy="105561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Georgia" pitchFamily="18" charset="0"/>
              </a:rPr>
              <a:t>Миф 4 </a:t>
            </a:r>
            <a:r>
              <a:rPr lang="ru-RU" sz="3200" dirty="0" smtClean="0">
                <a:latin typeface="Georgia" pitchFamily="18" charset="0"/>
              </a:rPr>
              <a:t>– эксперимент – прихоть власти, он закончится также внезапно, как и начался</a:t>
            </a:r>
            <a:r>
              <a:rPr lang="ru-RU" sz="3200" b="1" dirty="0" smtClean="0">
                <a:solidFill>
                  <a:schemeClr val="bg1"/>
                </a:solidFill>
              </a:rPr>
              <a:t>.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4" name="Rectangle 15"/>
          <p:cNvSpPr txBox="1">
            <a:spLocks noChangeArrowheads="1"/>
          </p:cNvSpPr>
          <p:nvPr/>
        </p:nvSpPr>
        <p:spPr>
          <a:xfrm>
            <a:off x="683568" y="1571612"/>
            <a:ext cx="7643843" cy="5286388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ebdings" pitchFamily="18" charset="2"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Образовательный процесс в рамках предмета «Основы религиозных культур и светской этики» не преследует иных целей, кроме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воспитания ребенка в соответствии с потребностями, традициями и приоритетами его семьи.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Назначение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нового предмета - 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помочь ребенку в решении его личностных, возрастных, образовательных проблем, создать условия для его духовно-нравственного развития.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иолетовый8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7584" y="620688"/>
            <a:ext cx="457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Georgia" pitchFamily="18" charset="0"/>
              </a:rPr>
              <a:t>Внедрение курса «Основы религиозных культур и светской этики» в учебный процесс общеобразовательных школ вызывает немалый интерес в обществе. Родители, учителя, общественность осознают необходимость принятия на государственном уровне мер, обеспечивающих возвращение воспитания в школу, укрепление сотрудничества государства, школы, семьи, общественных и традиционных религиозных организаций в целях духовно-нравственного развития и воспитания школьников, морального оздоровления общества.</a:t>
            </a:r>
          </a:p>
        </p:txBody>
      </p:sp>
      <p:pic>
        <p:nvPicPr>
          <p:cNvPr id="6" name="Рисунок 5" descr="ucos34t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3068960"/>
            <a:ext cx="2857500" cy="2857500"/>
          </a:xfrm>
          <a:prstGeom prst="rect">
            <a:avLst/>
          </a:prstGeom>
        </p:spPr>
      </p:pic>
      <p:pic>
        <p:nvPicPr>
          <p:cNvPr id="7" name="Рисунок 6" descr="a08b4f7396cc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33715">
            <a:off x="6780927" y="885397"/>
            <a:ext cx="1533551" cy="153355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иолетовый8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Georgia" pitchFamily="18" charset="0"/>
              </a:rPr>
              <a:t>Совет 1	</a:t>
            </a:r>
            <a:br>
              <a:rPr lang="ru-RU" dirty="0" smtClean="0">
                <a:latin typeface="Georgia" pitchFamily="18" charset="0"/>
              </a:rPr>
            </a:b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908720"/>
            <a:ext cx="8229600" cy="568863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4400" dirty="0" smtClean="0">
                <a:latin typeface="Georgia" pitchFamily="18" charset="0"/>
              </a:rPr>
              <a:t>Настройтесь </a:t>
            </a:r>
            <a:r>
              <a:rPr lang="ru-RU" sz="4400" dirty="0">
                <a:latin typeface="Georgia" pitchFamily="18" charset="0"/>
              </a:rPr>
              <a:t>на воспитание; </a:t>
            </a:r>
            <a:endParaRPr lang="ru-RU" sz="4400" dirty="0" smtClean="0">
              <a:latin typeface="Georgia" pitchFamily="18" charset="0"/>
            </a:endParaRPr>
          </a:p>
          <a:p>
            <a:pPr marL="0" indent="0">
              <a:buNone/>
            </a:pPr>
            <a:r>
              <a:rPr lang="ru-RU" sz="4400" dirty="0" smtClean="0">
                <a:latin typeface="Georgia" pitchFamily="18" charset="0"/>
              </a:rPr>
              <a:t>отнеситесь </a:t>
            </a:r>
            <a:r>
              <a:rPr lang="ru-RU" sz="4400" dirty="0">
                <a:latin typeface="Georgia" pitchFamily="18" charset="0"/>
              </a:rPr>
              <a:t>к новому школьному курсу как к дополнительному средству нравственного развития вашего ребёнка; </a:t>
            </a:r>
            <a:endParaRPr lang="ru-RU" sz="4400" dirty="0" smtClean="0">
              <a:latin typeface="Georgia" pitchFamily="18" charset="0"/>
            </a:endParaRPr>
          </a:p>
          <a:p>
            <a:pPr marL="0" indent="0">
              <a:buNone/>
            </a:pPr>
            <a:r>
              <a:rPr lang="ru-RU" sz="4400" dirty="0" smtClean="0">
                <a:latin typeface="Georgia" pitchFamily="18" charset="0"/>
              </a:rPr>
              <a:t>вы </a:t>
            </a:r>
            <a:r>
              <a:rPr lang="ru-RU" sz="4400" dirty="0">
                <a:latin typeface="Georgia" pitchFamily="18" charset="0"/>
              </a:rPr>
              <a:t>и есть главный для ребёнка воспитатель.</a:t>
            </a:r>
          </a:p>
          <a:p>
            <a:pPr>
              <a:buNone/>
            </a:pPr>
            <a:r>
              <a:rPr lang="ru-RU" sz="4400" dirty="0" smtClean="0">
                <a:latin typeface="Georgia" pitchFamily="18" charset="0"/>
              </a:rPr>
              <a:t>                            </a:t>
            </a:r>
          </a:p>
          <a:p>
            <a:pPr>
              <a:buNone/>
            </a:pPr>
            <a:r>
              <a:rPr lang="ru-RU" sz="6400" dirty="0" smtClean="0">
                <a:latin typeface="Georgia" pitchFamily="18" charset="0"/>
              </a:rPr>
              <a:t>                        Совет 2	</a:t>
            </a:r>
            <a:endParaRPr lang="ru-RU" sz="4400" dirty="0">
              <a:latin typeface="Georgia" pitchFamily="18" charset="0"/>
            </a:endParaRPr>
          </a:p>
          <a:p>
            <a:pPr marL="0" indent="0">
              <a:buNone/>
            </a:pPr>
            <a:r>
              <a:rPr lang="ru-RU" sz="4400" dirty="0" smtClean="0">
                <a:latin typeface="Georgia" pitchFamily="18" charset="0"/>
              </a:rPr>
              <a:t>Разговаривайте с детьми о том, что они изучали на уроках. </a:t>
            </a:r>
          </a:p>
          <a:p>
            <a:pPr marL="0" indent="0">
              <a:buNone/>
            </a:pPr>
            <a:r>
              <a:rPr lang="ru-RU" sz="4400" dirty="0" smtClean="0">
                <a:latin typeface="Georgia" pitchFamily="18" charset="0"/>
              </a:rPr>
              <a:t>Хорошее средство воспитания ребёнка — диалог между родителями и детьми о духовности и нравственности.</a:t>
            </a:r>
          </a:p>
          <a:p>
            <a:pPr marL="0" indent="0">
              <a:buNone/>
            </a:pPr>
            <a:endParaRPr lang="ru-RU" sz="4400" dirty="0" smtClean="0">
              <a:latin typeface="Georgia" pitchFamily="18" charset="0"/>
            </a:endParaRPr>
          </a:p>
          <a:p>
            <a:pPr>
              <a:buNone/>
            </a:pP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 descr="sait25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80312" y="5164860"/>
            <a:ext cx="1763688" cy="169314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иолетовый8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Georgia" pitchFamily="18" charset="0"/>
              </a:rPr>
              <a:t>Совет 3</a:t>
            </a:r>
            <a:endParaRPr lang="ru-RU" sz="40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9361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smtClean="0">
                <a:latin typeface="Georgia" pitchFamily="18" charset="0"/>
              </a:rPr>
              <a:t>Воспитывайте у ребёнка благожелательное отношение к людям другого мировоззрения.</a:t>
            </a:r>
          </a:p>
          <a:p>
            <a:pPr>
              <a:buNone/>
            </a:pPr>
            <a:endParaRPr lang="ru-RU" smtClean="0"/>
          </a:p>
          <a:p>
            <a:pPr>
              <a:buNone/>
            </a:pPr>
            <a:endParaRPr lang="ru-RU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212976"/>
            <a:ext cx="7632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Georgia" pitchFamily="18" charset="0"/>
              </a:rPr>
              <a:t>Не упускайте время, благоприятное для нравственного воспитания детей.</a:t>
            </a:r>
            <a:endParaRPr lang="ru-RU" sz="2800" dirty="0"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07904" y="2348880"/>
            <a:ext cx="19607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Georgia" pitchFamily="18" charset="0"/>
              </a:rPr>
              <a:t>Совет 4</a:t>
            </a:r>
            <a:endParaRPr lang="ru-RU" sz="4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иолетовый8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Georgia" pitchFamily="18" charset="0"/>
              </a:rPr>
              <a:t>Совет 5	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>
                <a:latin typeface="Georgia" pitchFamily="18" charset="0"/>
              </a:rPr>
              <a:t>Не забывайте, что никакой учебный курс сам по себе не воспитает вашего ребёнка; главное, что он может приобрести, изучая курс «Основы религиозных культур и светской этики», — понимание того, насколько важна нравственность для полноценной человеческой жизни. Всячески поддерживайте это в ребёнке.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иолетовый8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Georgia" pitchFamily="18" charset="0"/>
              </a:rPr>
              <a:t>Совет 6	</a:t>
            </a:r>
            <a:endParaRPr lang="ru-RU" sz="40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Создавайте </a:t>
            </a:r>
            <a:r>
              <a:rPr lang="ru-RU" dirty="0">
                <a:latin typeface="Georgia" pitchFamily="18" charset="0"/>
              </a:rPr>
              <a:t>в общении и взаимодействии с ребёнком воспитывающие ситуации, превращайте возникающие проблемы в нравственные уроки.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иолетовый8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http://im6-tub-ru.yandex.net/i?id=165070934-50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0680" y="4509120"/>
            <a:ext cx="3523320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627784" y="260648"/>
            <a:ext cx="58833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Georgia" pitchFamily="18" charset="0"/>
              </a:rPr>
              <a:t>Какой модуль выбрать?</a:t>
            </a:r>
            <a:endParaRPr lang="ru-RU" sz="4000" dirty="0">
              <a:latin typeface="Georgia" pitchFamily="18" charset="0"/>
            </a:endParaRPr>
          </a:p>
        </p:txBody>
      </p:sp>
      <p:pic>
        <p:nvPicPr>
          <p:cNvPr id="1028" name="Picture 4" descr="http://im8-tub-ru.yandex.net/i?id=7561370-63-72&amp;n=2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80528" y="0"/>
            <a:ext cx="2784309" cy="208823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71600" y="2492896"/>
            <a:ext cx="75216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Georgia" pitchFamily="18" charset="0"/>
              </a:rPr>
              <a:t>Это только ВАШ выбор!!!</a:t>
            </a:r>
            <a:endParaRPr lang="ru-RU" sz="4800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1030" name="Picture 6" descr="http://im4-tub-ru.yandex.net/i?id=586056491-31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653136"/>
            <a:ext cx="2952328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иолетовый8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/>
          <a:lstStyle/>
          <a:p>
            <a:r>
              <a:rPr lang="ru-RU" dirty="0" smtClean="0">
                <a:latin typeface="Georgia" pitchFamily="18" charset="0"/>
              </a:rPr>
              <a:t>Основы светской этики?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 l="19677" t="7745" r="42141" b="4194"/>
          <a:stretch>
            <a:fillRect/>
          </a:stretch>
        </p:blipFill>
        <p:spPr bwMode="auto">
          <a:xfrm>
            <a:off x="1691680" y="1124744"/>
            <a:ext cx="5328592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979712" y="1412776"/>
            <a:ext cx="4968552" cy="51125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3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6296" y="4769768"/>
            <a:ext cx="2088232" cy="2088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иолетовый8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Основы православной культуры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 l="19696" t="8054" r="18484" b="11211"/>
          <a:stretch>
            <a:fillRect/>
          </a:stretch>
        </p:blipFill>
        <p:spPr bwMode="auto">
          <a:xfrm>
            <a:off x="467544" y="1268760"/>
            <a:ext cx="813690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иолетовый8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Основы мировых религиозных культур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 l="19696" t="9056" r="18484" b="4746"/>
          <a:stretch>
            <a:fillRect/>
          </a:stretch>
        </p:blipFill>
        <p:spPr bwMode="auto">
          <a:xfrm>
            <a:off x="395536" y="1556792"/>
            <a:ext cx="835292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иолетовый8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Georgia" pitchFamily="18" charset="0"/>
              </a:rPr>
              <a:t>Основы исламской культуры</a:t>
            </a:r>
            <a:endParaRPr lang="ru-RU" sz="4000" dirty="0">
              <a:latin typeface="Georgia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 l="25974" t="9660" r="25194" b="4673"/>
          <a:stretch>
            <a:fillRect/>
          </a:stretch>
        </p:blipFill>
        <p:spPr bwMode="auto">
          <a:xfrm>
            <a:off x="611560" y="1052736"/>
            <a:ext cx="7848872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иолетовый8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 txBox="1">
            <a:spLocks/>
          </p:cNvSpPr>
          <p:nvPr/>
        </p:nvSpPr>
        <p:spPr>
          <a:xfrm>
            <a:off x="971600" y="332656"/>
            <a:ext cx="7239000" cy="61230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В возрасте 10 лет ребёнок становится младшим подростком. Этот возрастной период сменяет детство и продлится примерно до 12 лет.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Младший подростковый возраст (учащиеся 4—6 классов) — один из самых сложных периодов развития школьников.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В это время ребёнок одновременно переживает два кризиса — возрастной и образовательный.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В дополнение к этому внешняя информационная среда оказывает на ребёнка и семью не всегда позитивное воздействие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</a:endParaRPr>
          </a:p>
        </p:txBody>
      </p:sp>
      <p:pic>
        <p:nvPicPr>
          <p:cNvPr id="4098" name="Picture 2" descr="http://im2-tub-ru.yandex.net/i?id=74323061-44-72&amp;n=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BEAE8"/>
              </a:clrFrom>
              <a:clrTo>
                <a:srgbClr val="EBEAE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3861048"/>
            <a:ext cx="1446879" cy="28689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иолетовый8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 txBox="1">
            <a:spLocks/>
          </p:cNvSpPr>
          <p:nvPr/>
        </p:nvSpPr>
        <p:spPr>
          <a:xfrm>
            <a:off x="683568" y="0"/>
            <a:ext cx="7372672" cy="619268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Необходимо поддержать ребёнка в этот сложный для него период.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Очень важно, чтобы отказ от ценностей детства и переход к ценностям взрослой жизни происходили в контексте определённого культурного и мировоззренческого пространства.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В этом контексте знакомство с религиозной или нерелигиозной традицией в школе не ведёт ребёнка к их обязательному принятию.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 descr="http://im3-tub-ru.yandex.net/i?id=315969988-04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4991177"/>
            <a:ext cx="2339752" cy="1866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иолетовый8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 txBox="1">
            <a:spLocks/>
          </p:cNvSpPr>
          <p:nvPr/>
        </p:nvSpPr>
        <p:spPr>
          <a:xfrm>
            <a:off x="683568" y="116632"/>
            <a:ext cx="7300664" cy="61950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Оно обеспечивает решение важной психолого-педагогической задачи: младший подросток при любых условиях создаёт собственную систему новых ценностей, но если он это делает, имея ясное представление о высших ценностях, в которых сконцентрирован лучший нравственный опыт человечества, то его собственный процесс переоценки ценностей будет осознанным и позитивным.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  Этому процессу призван содействовать курс «Основы религиозных культур и светской этики».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http://im6-tub-ru.yandex.net/i?id=146244430-32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4616770"/>
            <a:ext cx="3376786" cy="2241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иолетовый8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4046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07976" y="5570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332656"/>
            <a:ext cx="67601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Georgia" pitchFamily="18" charset="0"/>
              </a:rPr>
              <a:t>Культурологический принцип</a:t>
            </a:r>
            <a:endParaRPr lang="ru-RU" sz="3600" dirty="0">
              <a:latin typeface="Georgia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39552" y="1196752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Курс является культурологическим и направлен на развитие у школьников 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000" dirty="0">
                <a:latin typeface="Georgia" pitchFamily="18" charset="0"/>
              </a:rPr>
              <a:t> 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4 классов представлений о нравственных идеалах и ценностях, составляющих основу религиозных и светских традиций многонациональной культуры России, на понимание их значения в жизни современного общества, а также своей сопричастности к ним.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иолетовый8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dirty="0" smtClean="0">
                <a:latin typeface="Georgia" pitchFamily="18" charset="0"/>
              </a:rPr>
              <a:t>Курс «Основы религиозных культур и светской этики»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1412776"/>
            <a:ext cx="3849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>
                <a:latin typeface="Georgia" pitchFamily="18" charset="0"/>
              </a:rPr>
              <a:t>с</a:t>
            </a:r>
            <a:r>
              <a:rPr lang="ru-RU" sz="2800" dirty="0" smtClean="0">
                <a:latin typeface="Georgia" pitchFamily="18" charset="0"/>
              </a:rPr>
              <a:t>остоит из 6 модулей:</a:t>
            </a:r>
            <a:endParaRPr lang="ru-RU" sz="2800" dirty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23488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95536" y="1916832"/>
            <a:ext cx="8229600" cy="4525963"/>
          </a:xfrm>
          <a:prstGeom prst="rect">
            <a:avLst/>
          </a:prstGeom>
        </p:spPr>
        <p:txBody>
          <a:bodyPr/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ru-RU" sz="28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</a:rPr>
              <a:t>Основы </a:t>
            </a:r>
            <a:r>
              <a:rPr kumimoji="0" lang="ru-RU" sz="280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eorgia" pitchFamily="18" charset="0"/>
              </a:rPr>
              <a:t>православной</a:t>
            </a:r>
            <a:r>
              <a:rPr kumimoji="0" lang="ru-RU" sz="28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</a:rPr>
              <a:t> культуры;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ru-RU" sz="28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</a:rPr>
              <a:t>Основы </a:t>
            </a:r>
            <a:r>
              <a:rPr kumimoji="0" lang="ru-RU" sz="280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eorgia" pitchFamily="18" charset="0"/>
              </a:rPr>
              <a:t>исламской</a:t>
            </a:r>
            <a:r>
              <a:rPr kumimoji="0" lang="ru-RU" sz="28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</a:rPr>
              <a:t> культуры;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ru-RU" sz="28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</a:rPr>
              <a:t>Основы </a:t>
            </a:r>
            <a:r>
              <a:rPr kumimoji="0" lang="ru-RU" sz="280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Georgia" pitchFamily="18" charset="0"/>
              </a:rPr>
              <a:t>буддийской</a:t>
            </a:r>
            <a:r>
              <a:rPr kumimoji="0" lang="ru-RU" sz="28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</a:rPr>
              <a:t> культуры;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ru-RU" sz="28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</a:rPr>
              <a:t>Основы </a:t>
            </a:r>
            <a:r>
              <a:rPr kumimoji="0" lang="ru-RU" sz="280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itchFamily="18" charset="0"/>
              </a:rPr>
              <a:t>иудейской</a:t>
            </a:r>
            <a:r>
              <a:rPr kumimoji="0" lang="ru-RU" sz="28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</a:rPr>
              <a:t> культуры;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ru-RU" sz="28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</a:rPr>
              <a:t>Основы мировых религиозных культур;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ru-RU" sz="28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</a:rPr>
              <a:t>Основы светской этики.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u="none" strike="noStrike" kern="1200" cap="none" spc="0" normalizeH="0" baseline="0" noProof="0" dirty="0" smtClean="0">
              <a:ln>
                <a:noFill/>
              </a:ln>
              <a:solidFill>
                <a:srgbClr val="FF66CC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иолетовый8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63688" y="188640"/>
            <a:ext cx="5912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latin typeface="Georgia" pitchFamily="18" charset="0"/>
              </a:rPr>
              <a:t>Структура курса ОРКСЭ</a:t>
            </a:r>
            <a:endParaRPr lang="ru-RU" sz="4000" dirty="0">
              <a:latin typeface="Georgia" pitchFamily="18" charset="0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611560" y="1052736"/>
            <a:ext cx="8229600" cy="6248400"/>
          </a:xfrm>
          <a:prstGeom prst="rect">
            <a:avLst/>
          </a:prstGeom>
          <a:noFill/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</a:rPr>
              <a:t>Блок 1 (общий для всех модулей). Введение. Духовные ценности и нравственные идеалы в жизни человека и общества (1 час)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6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Georgia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</a:rPr>
              <a:t>Блок 2. Основы религиозных культур и светской этики. Часть 1. (16 часов)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60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Georgia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</a:rPr>
              <a:t>Блок 3. Основы религиозных культур и светской этики. Часть 2. (12 часов)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6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Georgia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</a:rPr>
              <a:t>Блок 4 (общий для всех модулей). Духовные традиции многонационального народа России (5 часов)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иолетовый8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14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Georgia" pitchFamily="18" charset="0"/>
              </a:rPr>
              <a:t>Блок1. Духовные ценности и нравственные идеалы в жизни человека и общества (1 ч.)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836712"/>
            <a:ext cx="7929586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Georgia" pitchFamily="18" charset="0"/>
              </a:rPr>
              <a:t>Первый урок называется - </a:t>
            </a:r>
            <a:r>
              <a:rPr lang="ru-RU" sz="2400" b="1" dirty="0" smtClean="0">
                <a:latin typeface="Georgia" pitchFamily="18" charset="0"/>
              </a:rPr>
              <a:t>«Наш дом – Россия».</a:t>
            </a:r>
            <a:endParaRPr lang="en-US" sz="2400" b="1" dirty="0" smtClean="0">
              <a:latin typeface="Georgia" pitchFamily="18" charset="0"/>
            </a:endParaRPr>
          </a:p>
          <a:p>
            <a:r>
              <a:rPr lang="ru-RU" sz="2400" dirty="0" smtClean="0">
                <a:latin typeface="Georgia" pitchFamily="18" charset="0"/>
              </a:rPr>
              <a:t>На нем присутствует весь класс. Обучающиеся узнают о единстве многонационального российского народа,  о многообразии его культурных, духовных, религиозных традиций. О том, что такое духовность», «традиция», «нравственные ценности», какое значение они имеют в жизни человека, семьи, общества. </a:t>
            </a:r>
          </a:p>
          <a:p>
            <a:r>
              <a:rPr lang="ru-RU" sz="2400" dirty="0" smtClean="0">
                <a:latin typeface="Georgia" pitchFamily="18" charset="0"/>
              </a:rPr>
              <a:t>На первом уроке проводится мысль, что при явном различии наших взглядов на мир (каждый из школьников уже выбрал определенный модуль), при том, что все люди разные, мы – народ России – едины, у нас общий язык, культура, история, территория, государство, и главное - сходные нравственные основы, делающие нас людьми по отношению друг к другу.</a:t>
            </a:r>
          </a:p>
          <a:p>
            <a:endParaRPr lang="ru-RU" sz="2000" dirty="0" smtClean="0"/>
          </a:p>
        </p:txBody>
      </p:sp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80528" y="5143500"/>
            <a:ext cx="1371600" cy="1714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1391</Words>
  <Application>Microsoft Office PowerPoint</Application>
  <PresentationFormat>Экран (4:3)</PresentationFormat>
  <Paragraphs>128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Calibri</vt:lpstr>
      <vt:lpstr>Georgia</vt:lpstr>
      <vt:lpstr>Webdings</vt:lpstr>
      <vt:lpstr>Тема Office</vt:lpstr>
      <vt:lpstr>Родителям о курсе ОРКСЭ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Курс «Основы религиозных культур и светской этики»</vt:lpstr>
      <vt:lpstr>Презентация PowerPoint</vt:lpstr>
      <vt:lpstr>Блок1. Духовные ценности и нравственные идеалы в жизни человека и общества (1 ч.)</vt:lpstr>
      <vt:lpstr>Блок 2.Основы традиционных религий и светской этики  </vt:lpstr>
      <vt:lpstr>Блок 3.Традиционные религии и этика в России </vt:lpstr>
      <vt:lpstr>       Блок 4. Духовные традиции многонационального народа России </vt:lpstr>
      <vt:lpstr>Результат освоения ОРКСЭ</vt:lpstr>
      <vt:lpstr>Основные условия воспитания духовно-нравственной личности младшего школьника при изучении ОРКСЭ выступают:</vt:lpstr>
      <vt:lpstr>Основные средства:</vt:lpstr>
      <vt:lpstr>Мифы, которые сопровождают введение нового предмета</vt:lpstr>
      <vt:lpstr>Миф 2 – новый предмет будет иметь вероучительный, миссионерский характер</vt:lpstr>
      <vt:lpstr> Миф 3 – учеников одного класса поделят на группы, что приведет к конфликтам между ними.</vt:lpstr>
      <vt:lpstr>Миф 4 – эксперимент – прихоть власти, он закончится также внезапно, как и начался.</vt:lpstr>
      <vt:lpstr>Совет 1  </vt:lpstr>
      <vt:lpstr>Совет 3</vt:lpstr>
      <vt:lpstr>Совет 5  </vt:lpstr>
      <vt:lpstr>Совет 6 </vt:lpstr>
      <vt:lpstr>Презентация PowerPoint</vt:lpstr>
      <vt:lpstr>Основы светской этики?</vt:lpstr>
      <vt:lpstr>Основы православной культуры</vt:lpstr>
      <vt:lpstr>Основы мировых религиозных культур</vt:lpstr>
      <vt:lpstr>Основы исламской культуры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Родителям о курсе ОРКСЭ</dc:title>
  <dc:creator>Татьяна</dc:creator>
  <cp:lastModifiedBy>Валентина</cp:lastModifiedBy>
  <cp:revision>16</cp:revision>
  <cp:lastPrinted>2015-04-06T05:04:15Z</cp:lastPrinted>
  <dcterms:created xsi:type="dcterms:W3CDTF">2013-03-12T12:58:52Z</dcterms:created>
  <dcterms:modified xsi:type="dcterms:W3CDTF">2022-02-09T16:56:03Z</dcterms:modified>
</cp:coreProperties>
</file>